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267" r:id="rId4"/>
    <p:sldId id="268" r:id="rId5"/>
    <p:sldId id="261" r:id="rId6"/>
    <p:sldId id="276" r:id="rId7"/>
    <p:sldId id="269" r:id="rId8"/>
    <p:sldId id="270" r:id="rId9"/>
    <p:sldId id="271" r:id="rId10"/>
    <p:sldId id="274" r:id="rId11"/>
    <p:sldId id="272" r:id="rId12"/>
    <p:sldId id="263" r:id="rId13"/>
    <p:sldId id="264" r:id="rId14"/>
    <p:sldId id="265" r:id="rId15"/>
    <p:sldId id="266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93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9055E6-0D41-474C-9164-6F9478D39B88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C5E09A-9E4C-47B7-AB3E-B4B06DD3A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722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A1D6-A7C9-443F-8561-E8BC8EC2664E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988F-224F-4247-A857-3BEF8FF20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583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A1D6-A7C9-443F-8561-E8BC8EC2664E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988F-224F-4247-A857-3BEF8FF20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254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A1D6-A7C9-443F-8561-E8BC8EC2664E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988F-224F-4247-A857-3BEF8FF20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221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A1D6-A7C9-443F-8561-E8BC8EC2664E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988F-224F-4247-A857-3BEF8FF20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471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A1D6-A7C9-443F-8561-E8BC8EC2664E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988F-224F-4247-A857-3BEF8FF20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287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A1D6-A7C9-443F-8561-E8BC8EC2664E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988F-224F-4247-A857-3BEF8FF20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765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A1D6-A7C9-443F-8561-E8BC8EC2664E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988F-224F-4247-A857-3BEF8FF20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691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A1D6-A7C9-443F-8561-E8BC8EC2664E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988F-224F-4247-A857-3BEF8FF20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24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A1D6-A7C9-443F-8561-E8BC8EC2664E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988F-224F-4247-A857-3BEF8FF20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527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A1D6-A7C9-443F-8561-E8BC8EC2664E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988F-224F-4247-A857-3BEF8FF20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277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A1D6-A7C9-443F-8561-E8BC8EC2664E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C988F-224F-4247-A857-3BEF8FF20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723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EA1D6-A7C9-443F-8561-E8BC8EC2664E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C988F-224F-4247-A857-3BEF8FF20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858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7753352" y="3781515"/>
            <a:ext cx="1390650" cy="20574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35886" y="4620116"/>
            <a:ext cx="1581150" cy="6667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5210174"/>
            <a:ext cx="9144000" cy="790575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-99392"/>
            <a:ext cx="609600" cy="6096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2209800" y="1969249"/>
            <a:ext cx="5204920" cy="1812266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anchor="ctr"/>
          <a:lstStyle/>
          <a:p>
            <a:pPr algn="ctr" defTabSz="1216660">
              <a:defRPr/>
            </a:pPr>
            <a:r>
              <a:rPr lang="en-US" altLang="zh-CN" sz="4800" b="1" dirty="0">
                <a:solidFill>
                  <a:srgbClr val="FF0000"/>
                </a:solidFill>
              </a:rPr>
              <a:t>TIẾNG VIỆT LỚP 1</a:t>
            </a:r>
            <a:endParaRPr lang="zh-CN" altLang="en-US" sz="4800" b="1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636965" y="3277057"/>
            <a:ext cx="4184162" cy="3179204"/>
          </a:xfrm>
          <a:prstGeom prst="rect">
            <a:avLst/>
          </a:prstGeom>
          <a:noFill/>
        </p:spPr>
        <p:txBody>
          <a:bodyPr spcFirstLastPara="1" wrap="none" lIns="91275" tIns="45637" rIns="91275" bIns="45637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48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295181" y="857250"/>
            <a:ext cx="6867730" cy="4112121"/>
          </a:xfrm>
          <a:prstGeom prst="rect">
            <a:avLst/>
          </a:prstGeom>
        </p:spPr>
        <p:txBody>
          <a:bodyPr spcFirstLastPara="1" wrap="none" lIns="68485" tIns="34288" rIns="68485" bIns="3428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2700" b="1" kern="10" dirty="0">
                <a:ln w="9525">
                  <a:solidFill>
                    <a:srgbClr val="993366"/>
                  </a:solidFill>
                  <a:round/>
                </a:ln>
                <a:solidFill>
                  <a:schemeClr val="accent4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3" y="2476545"/>
            <a:ext cx="1729280" cy="323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04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bldLvl="0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ể chuyện lớp 1 chuột nhà và chuột đồng sách kết nối tri thức với cuộc sống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5150" y="6858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58250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0"/>
            <a:ext cx="7632848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8694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8640960" cy="561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45127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48680"/>
            <a:ext cx="7416823" cy="540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80160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92696"/>
            <a:ext cx="7632848" cy="495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28473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0626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35882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87" y="1100137"/>
            <a:ext cx="7667625" cy="46577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9672" y="2348880"/>
            <a:ext cx="62646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70: ÔN TẬP VÀ KỂ CHUYỆN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1606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059" y="1513312"/>
            <a:ext cx="3885955" cy="202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0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3960052"/>
              </p:ext>
            </p:extLst>
          </p:nvPr>
        </p:nvGraphicFramePr>
        <p:xfrm>
          <a:off x="457200" y="533400"/>
          <a:ext cx="7637884" cy="14009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1156"/>
                <a:gridCol w="1050209"/>
                <a:gridCol w="1336630"/>
                <a:gridCol w="1145683"/>
                <a:gridCol w="1169922"/>
                <a:gridCol w="1694284"/>
              </a:tblGrid>
              <a:tr h="7454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c</a:t>
                      </a:r>
                      <a:endParaRPr lang="en-US" sz="4000" dirty="0">
                        <a:solidFill>
                          <a:schemeClr val="tx1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m</a:t>
                      </a:r>
                      <a:endParaRPr lang="en-US" sz="4000" dirty="0">
                        <a:solidFill>
                          <a:schemeClr val="tx1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n</a:t>
                      </a:r>
                      <a:endParaRPr lang="en-US" sz="4000" dirty="0">
                        <a:solidFill>
                          <a:schemeClr val="tx1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t</a:t>
                      </a:r>
                      <a:endParaRPr lang="en-US" sz="4000" dirty="0">
                        <a:solidFill>
                          <a:schemeClr val="tx1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ng</a:t>
                      </a:r>
                      <a:endParaRPr lang="en-US" sz="4000" dirty="0">
                        <a:solidFill>
                          <a:schemeClr val="tx1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</a:tr>
              <a:tr h="65546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u«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3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1171028"/>
              </p:ext>
            </p:extLst>
          </p:nvPr>
        </p:nvGraphicFramePr>
        <p:xfrm>
          <a:off x="2205434" y="2514600"/>
          <a:ext cx="4728765" cy="20119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6255"/>
                <a:gridCol w="1818756"/>
                <a:gridCol w="1333754"/>
              </a:tblGrid>
              <a:tr h="5551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i</a:t>
                      </a:r>
                      <a:endParaRPr lang="en-US" sz="4000" dirty="0">
                        <a:solidFill>
                          <a:schemeClr val="tx1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u</a:t>
                      </a:r>
                      <a:endParaRPr lang="en-US" sz="4000" dirty="0">
                        <a:solidFill>
                          <a:schemeClr val="tx1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</a:tr>
              <a:tr h="65546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u«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5546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ươ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1792449" y="1295400"/>
            <a:ext cx="9573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r>
              <a:rPr lang="en-US" sz="3200" b="1" dirty="0" err="1"/>
              <a:t>u</a:t>
            </a:r>
            <a:r>
              <a:rPr lang="en-US" sz="3200" b="1" dirty="0" err="1" smtClean="0"/>
              <a:t>«c</a:t>
            </a:r>
            <a:endParaRPr lang="en-US" sz="3200" b="1" dirty="0"/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2955861" y="1295400"/>
            <a:ext cx="108074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r>
              <a:rPr lang="en-US" sz="3200" b="1" dirty="0" err="1" smtClean="0"/>
              <a:t>u</a:t>
            </a:r>
            <a:r>
              <a:rPr lang="en-US" sz="3200" b="1" dirty="0" err="1" smtClean="0"/>
              <a:t>«m</a:t>
            </a:r>
            <a:endParaRPr lang="en-US" sz="3200" b="1" dirty="0"/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4207903" y="1295400"/>
            <a:ext cx="9412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r>
              <a:rPr lang="en-US" sz="3200" b="1" dirty="0" err="1" smtClean="0"/>
              <a:t>u</a:t>
            </a:r>
            <a:r>
              <a:rPr lang="en-US" sz="3200" b="1" dirty="0" err="1" smtClean="0"/>
              <a:t>«n</a:t>
            </a:r>
            <a:endParaRPr lang="en-US" sz="3200" b="1" dirty="0"/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5428592" y="1295400"/>
            <a:ext cx="8178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r>
              <a:rPr lang="en-US" sz="3200" b="1" dirty="0" err="1" smtClean="0"/>
              <a:t>u</a:t>
            </a:r>
            <a:r>
              <a:rPr lang="en-US" sz="3200" b="1" dirty="0" err="1" smtClean="0"/>
              <a:t>«t</a:t>
            </a:r>
            <a:endParaRPr lang="en-US" sz="3200" b="1" dirty="0"/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6756842" y="1295400"/>
            <a:ext cx="12121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r>
              <a:rPr lang="en-US" sz="3200" b="1" dirty="0" err="1" smtClean="0"/>
              <a:t>u</a:t>
            </a:r>
            <a:r>
              <a:rPr lang="en-US" sz="3200" b="1" dirty="0" err="1" smtClean="0"/>
              <a:t>«ng</a:t>
            </a:r>
            <a:endParaRPr lang="en-US" sz="3200" b="1" dirty="0"/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4207903" y="3276600"/>
            <a:ext cx="7938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r>
              <a:rPr lang="en-US" sz="3200" b="1" dirty="0" err="1" smtClean="0"/>
              <a:t>u</a:t>
            </a:r>
            <a:r>
              <a:rPr lang="en-US" sz="3200" b="1" dirty="0" err="1" smtClean="0"/>
              <a:t>«i</a:t>
            </a:r>
            <a:endParaRPr lang="en-US" sz="3200" b="1" dirty="0"/>
          </a:p>
        </p:txBody>
      </p:sp>
      <p:cxnSp>
        <p:nvCxnSpPr>
          <p:cNvPr id="40" name="Straight Connector 39"/>
          <p:cNvCxnSpPr/>
          <p:nvPr/>
        </p:nvCxnSpPr>
        <p:spPr>
          <a:xfrm>
            <a:off x="5636539" y="3200400"/>
            <a:ext cx="1297661" cy="6799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5636539" y="3200400"/>
            <a:ext cx="1297661" cy="6799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4281640" y="3886200"/>
            <a:ext cx="8723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r>
              <a:rPr lang="en-US" sz="3200" b="1" dirty="0" err="1" smtClean="0"/>
              <a:t>ươi</a:t>
            </a:r>
            <a:endParaRPr lang="en-US" sz="3200" b="1" dirty="0"/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5866160" y="3915508"/>
            <a:ext cx="10198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r>
              <a:rPr lang="en-US" sz="3200" b="1" dirty="0" err="1" smtClean="0"/>
              <a:t>ươu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22497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  <p:bldP spid="42" grpId="0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92480" cy="6553200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57200" y="1809750"/>
            <a:ext cx="1600200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endParaRPr lang="en-US" sz="3200" b="1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667000" y="444787"/>
            <a:ext cx="1600200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endParaRPr lang="en-US" sz="3200" b="1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846040" y="2610712"/>
            <a:ext cx="1600200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endParaRPr lang="en-US" sz="3200" b="1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30660" y="4596825"/>
            <a:ext cx="1664940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endParaRPr lang="en-US" sz="3200" b="1" dirty="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598640" y="3733800"/>
            <a:ext cx="1040160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endParaRPr lang="en-US" sz="3200" b="1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137770" y="1517362"/>
            <a:ext cx="1600200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endParaRPr lang="en-US" sz="3200" b="1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010400" y="2903099"/>
            <a:ext cx="1600200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endParaRPr lang="en-US" sz="3200" b="1" dirty="0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757020" y="4520625"/>
            <a:ext cx="1600200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40662763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idx="1"/>
          </p:nvPr>
        </p:nvSpPr>
        <p:spPr>
          <a:xfrm>
            <a:off x="609600" y="609600"/>
            <a:ext cx="8229600" cy="5181600"/>
          </a:xfrm>
          <a:prstGeom prst="rect">
            <a:avLst/>
          </a:prstGeom>
          <a:solidFill>
            <a:srgbClr val="FFFFD5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dirty="0" smtClean="0">
                <a:latin typeface=".VnAvant" pitchFamily="34" charset="0"/>
              </a:rPr>
              <a:t>       </a:t>
            </a:r>
            <a:r>
              <a:rPr lang="en-US" sz="3700" b="1" dirty="0" smtClean="0">
                <a:latin typeface=".VnAvant" pitchFamily="34" charset="0"/>
              </a:rPr>
              <a:t>¤</a:t>
            </a:r>
            <a:r>
              <a:rPr lang="en-US" sz="3700" b="1" dirty="0" err="1" smtClean="0">
                <a:latin typeface=".VnAvant" pitchFamily="34" charset="0"/>
              </a:rPr>
              <a:t>ng</a:t>
            </a:r>
            <a:r>
              <a:rPr lang="en-US" sz="3700" b="1" dirty="0" smtClean="0">
                <a:latin typeface=".VnAvant" pitchFamily="34" charset="0"/>
              </a:rPr>
              <a:t> </a:t>
            </a:r>
            <a:r>
              <a:rPr lang="en-US" sz="3700" b="1" dirty="0" err="1" smtClean="0">
                <a:latin typeface=".VnAvant" pitchFamily="34" charset="0"/>
              </a:rPr>
              <a:t>trång</a:t>
            </a:r>
            <a:r>
              <a:rPr lang="en-US" sz="3700" b="1" dirty="0" smtClean="0">
                <a:latin typeface=".VnAvant" pitchFamily="34" charset="0"/>
              </a:rPr>
              <a:t> </a:t>
            </a:r>
            <a:r>
              <a:rPr lang="en-US" sz="3700" b="1" dirty="0" err="1" smtClean="0">
                <a:latin typeface=".VnAvant" pitchFamily="34" charset="0"/>
              </a:rPr>
              <a:t>nhiÒu</a:t>
            </a:r>
            <a:r>
              <a:rPr lang="en-US" sz="3700" b="1" dirty="0" smtClean="0">
                <a:latin typeface=".VnAvant" pitchFamily="34" charset="0"/>
              </a:rPr>
              <a:t> </a:t>
            </a:r>
            <a:r>
              <a:rPr lang="en-US" sz="3700" b="1" dirty="0" err="1" smtClean="0">
                <a:latin typeface=".VnAvant" pitchFamily="34" charset="0"/>
              </a:rPr>
              <a:t>c©y</a:t>
            </a:r>
            <a:r>
              <a:rPr lang="en-US" sz="3700" b="1" dirty="0" smtClean="0">
                <a:latin typeface=".VnAvant" pitchFamily="34" charset="0"/>
              </a:rPr>
              <a:t> ¨n </a:t>
            </a:r>
            <a:r>
              <a:rPr lang="en-US" sz="3700" b="1" dirty="0" err="1" smtClean="0">
                <a:latin typeface=".VnAvant" pitchFamily="34" charset="0"/>
              </a:rPr>
              <a:t>tr¸i</a:t>
            </a:r>
            <a:r>
              <a:rPr lang="en-US" sz="3700" b="1" dirty="0" smtClean="0">
                <a:latin typeface=".VnAvant" pitchFamily="34" charset="0"/>
              </a:rPr>
              <a:t>. </a:t>
            </a:r>
            <a:r>
              <a:rPr lang="en-US" sz="3700" b="1" dirty="0" err="1" smtClean="0">
                <a:latin typeface=".VnAvant" pitchFamily="34" charset="0"/>
              </a:rPr>
              <a:t>Khãm</a:t>
            </a:r>
            <a:r>
              <a:rPr lang="en-US" sz="3700" b="1" dirty="0" smtClean="0">
                <a:latin typeface=".VnAvant" pitchFamily="34" charset="0"/>
              </a:rPr>
              <a:t> </a:t>
            </a:r>
            <a:r>
              <a:rPr lang="en-US" sz="3700" b="1" dirty="0" err="1" smtClean="0">
                <a:latin typeface=".VnAvant" pitchFamily="34" charset="0"/>
              </a:rPr>
              <a:t>chuèi</a:t>
            </a:r>
            <a:r>
              <a:rPr lang="en-US" sz="3700" b="1" dirty="0" smtClean="0">
                <a:latin typeface=".VnAvant" pitchFamily="34" charset="0"/>
              </a:rPr>
              <a:t> </a:t>
            </a:r>
            <a:r>
              <a:rPr lang="en-US" sz="3700" b="1" dirty="0" err="1" smtClean="0">
                <a:latin typeface=".VnAvant" pitchFamily="34" charset="0"/>
              </a:rPr>
              <a:t>xanh</a:t>
            </a:r>
            <a:r>
              <a:rPr lang="en-US" sz="3700" b="1" dirty="0" smtClean="0">
                <a:latin typeface=".VnAvant" pitchFamily="34" charset="0"/>
              </a:rPr>
              <a:t> </a:t>
            </a:r>
            <a:r>
              <a:rPr lang="en-US" sz="3700" b="1" dirty="0" err="1" smtClean="0">
                <a:latin typeface=".VnAvant" pitchFamily="34" charset="0"/>
              </a:rPr>
              <a:t>t­ươi</a:t>
            </a:r>
            <a:r>
              <a:rPr lang="en-US" sz="3700" b="1" dirty="0" smtClean="0">
                <a:latin typeface=".VnAvant" pitchFamily="34" charset="0"/>
              </a:rPr>
              <a:t> ®· </a:t>
            </a:r>
            <a:r>
              <a:rPr lang="en-US" sz="3700" b="1" dirty="0" err="1" smtClean="0">
                <a:latin typeface=".VnAvant" pitchFamily="34" charset="0"/>
              </a:rPr>
              <a:t>træ</a:t>
            </a:r>
            <a:r>
              <a:rPr lang="en-US" sz="3700" b="1" dirty="0" smtClean="0">
                <a:latin typeface=".VnAvant" pitchFamily="34" charset="0"/>
              </a:rPr>
              <a:t> </a:t>
            </a:r>
            <a:r>
              <a:rPr lang="en-US" sz="3700" b="1" dirty="0" err="1" smtClean="0">
                <a:latin typeface=".VnAvant" pitchFamily="34" charset="0"/>
              </a:rPr>
              <a:t>buång</a:t>
            </a:r>
            <a:r>
              <a:rPr lang="en-US" sz="3700" b="1" dirty="0" smtClean="0">
                <a:latin typeface=".VnAvant" pitchFamily="34" charset="0"/>
              </a:rPr>
              <a:t>. </a:t>
            </a:r>
            <a:r>
              <a:rPr lang="en-US" sz="3700" b="1" dirty="0" err="1" smtClean="0">
                <a:latin typeface=".VnAvant" pitchFamily="34" charset="0"/>
              </a:rPr>
              <a:t>Hµng</a:t>
            </a:r>
            <a:r>
              <a:rPr lang="en-US" sz="3700" b="1" dirty="0" smtClean="0">
                <a:latin typeface=".VnAvant" pitchFamily="34" charset="0"/>
              </a:rPr>
              <a:t> </a:t>
            </a:r>
            <a:r>
              <a:rPr lang="en-US" sz="3700" b="1" dirty="0" err="1" smtClean="0">
                <a:latin typeface=".VnAvant" pitchFamily="34" charset="0"/>
              </a:rPr>
              <a:t>bư­ëi</a:t>
            </a:r>
            <a:r>
              <a:rPr lang="en-US" sz="3700" b="1" dirty="0" smtClean="0">
                <a:latin typeface=".VnAvant" pitchFamily="34" charset="0"/>
              </a:rPr>
              <a:t> </a:t>
            </a:r>
            <a:r>
              <a:rPr lang="en-US" sz="3700" b="1" dirty="0" err="1" smtClean="0">
                <a:latin typeface=".VnAvant" pitchFamily="34" charset="0"/>
              </a:rPr>
              <a:t>ra</a:t>
            </a:r>
            <a:r>
              <a:rPr lang="en-US" sz="3700" b="1" dirty="0" smtClean="0">
                <a:latin typeface=".VnAvant" pitchFamily="34" charset="0"/>
              </a:rPr>
              <a:t> </a:t>
            </a:r>
            <a:r>
              <a:rPr lang="en-US" sz="3700" b="1" dirty="0" err="1" smtClean="0">
                <a:latin typeface=".VnAvant" pitchFamily="34" charset="0"/>
              </a:rPr>
              <a:t>b«ng</a:t>
            </a:r>
            <a:r>
              <a:rPr lang="en-US" sz="3700" b="1" dirty="0" smtClean="0">
                <a:latin typeface=".VnAvant" pitchFamily="34" charset="0"/>
              </a:rPr>
              <a:t> tr¾ng </a:t>
            </a:r>
            <a:r>
              <a:rPr lang="en-US" sz="3700" b="1" dirty="0" err="1" smtClean="0">
                <a:latin typeface=".VnAvant" pitchFamily="34" charset="0"/>
              </a:rPr>
              <a:t>muèt</a:t>
            </a:r>
            <a:r>
              <a:rPr lang="en-US" sz="3700" b="1" dirty="0" smtClean="0">
                <a:latin typeface=".VnAvant" pitchFamily="34" charset="0"/>
              </a:rPr>
              <a:t>. </a:t>
            </a:r>
            <a:r>
              <a:rPr lang="en-US" sz="3700" b="1" dirty="0" err="1" smtClean="0">
                <a:latin typeface=".VnAvant" pitchFamily="34" charset="0"/>
              </a:rPr>
              <a:t>MÊy</a:t>
            </a:r>
            <a:r>
              <a:rPr lang="en-US" sz="3700" b="1" dirty="0" smtClean="0">
                <a:latin typeface=".VnAvant" pitchFamily="34" charset="0"/>
              </a:rPr>
              <a:t> </a:t>
            </a:r>
            <a:r>
              <a:rPr lang="en-US" sz="3700" b="1" dirty="0" err="1" smtClean="0">
                <a:latin typeface=".VnAvant" pitchFamily="34" charset="0"/>
              </a:rPr>
              <a:t>c©y</a:t>
            </a:r>
            <a:r>
              <a:rPr lang="en-US" sz="3700" b="1" dirty="0" smtClean="0">
                <a:latin typeface=".VnAvant" pitchFamily="34" charset="0"/>
              </a:rPr>
              <a:t> ®u ®ñ </a:t>
            </a:r>
            <a:r>
              <a:rPr lang="en-US" sz="3700" b="1" dirty="0" err="1" smtClean="0">
                <a:latin typeface=".VnAvant" pitchFamily="34" charset="0"/>
              </a:rPr>
              <a:t>qu</a:t>
            </a:r>
            <a:r>
              <a:rPr lang="en-US" sz="3700" b="1" dirty="0" smtClean="0">
                <a:latin typeface=".VnAvant" pitchFamily="34" charset="0"/>
              </a:rPr>
              <a:t>¶ </a:t>
            </a:r>
            <a:r>
              <a:rPr lang="en-US" sz="3700" b="1" dirty="0" err="1" smtClean="0">
                <a:latin typeface=".VnAvant" pitchFamily="34" charset="0"/>
              </a:rPr>
              <a:t>chÝn</a:t>
            </a:r>
            <a:r>
              <a:rPr lang="en-US" sz="3700" b="1" dirty="0" smtClean="0">
                <a:latin typeface=".VnAvant" pitchFamily="34" charset="0"/>
              </a:rPr>
              <a:t> </a:t>
            </a:r>
            <a:r>
              <a:rPr lang="en-US" sz="3700" b="1" dirty="0" err="1" smtClean="0">
                <a:latin typeface=".VnAvant" pitchFamily="34" charset="0"/>
              </a:rPr>
              <a:t>vµng</a:t>
            </a:r>
            <a:r>
              <a:rPr lang="en-US" sz="3700" b="1" dirty="0" smtClean="0">
                <a:latin typeface=".VnAvant" pitchFamily="34" charset="0"/>
              </a:rPr>
              <a:t> </a:t>
            </a:r>
            <a:r>
              <a:rPr lang="en-US" sz="3700" b="1" dirty="0" err="1" smtClean="0">
                <a:latin typeface=".VnAvant" pitchFamily="34" charset="0"/>
              </a:rPr>
              <a:t>ruém</a:t>
            </a:r>
            <a:r>
              <a:rPr lang="en-US" sz="3700" b="1" dirty="0" smtClean="0">
                <a:latin typeface=".VnAvant" pitchFamily="34" charset="0"/>
              </a:rPr>
              <a:t>. ¤</a:t>
            </a:r>
            <a:r>
              <a:rPr lang="en-US" sz="3700" b="1" dirty="0" err="1" smtClean="0">
                <a:latin typeface=".VnAvant" pitchFamily="34" charset="0"/>
              </a:rPr>
              <a:t>ng</a:t>
            </a:r>
            <a:r>
              <a:rPr lang="en-US" sz="3700" b="1" dirty="0" smtClean="0">
                <a:latin typeface=".VnAvant" pitchFamily="34" charset="0"/>
              </a:rPr>
              <a:t> </a:t>
            </a:r>
            <a:r>
              <a:rPr lang="en-US" sz="3700" b="1" dirty="0" err="1" smtClean="0">
                <a:latin typeface=".VnAvant" pitchFamily="34" charset="0"/>
              </a:rPr>
              <a:t>cßn</a:t>
            </a:r>
            <a:r>
              <a:rPr lang="en-US" sz="3700" b="1" dirty="0" smtClean="0">
                <a:latin typeface=".VnAvant" pitchFamily="34" charset="0"/>
              </a:rPr>
              <a:t> </a:t>
            </a:r>
            <a:r>
              <a:rPr lang="en-US" sz="3700" b="1" dirty="0" err="1" smtClean="0">
                <a:latin typeface=".VnAvant" pitchFamily="34" charset="0"/>
              </a:rPr>
              <a:t>nu«i</a:t>
            </a:r>
            <a:r>
              <a:rPr lang="en-US" sz="3700" b="1" dirty="0" smtClean="0">
                <a:latin typeface=".VnAvant" pitchFamily="34" charset="0"/>
              </a:rPr>
              <a:t> </a:t>
            </a:r>
            <a:r>
              <a:rPr lang="en-US" sz="3700" b="1" dirty="0" err="1" smtClean="0">
                <a:latin typeface=".VnAvant" pitchFamily="34" charset="0"/>
              </a:rPr>
              <a:t>nhiÒu</a:t>
            </a:r>
            <a:r>
              <a:rPr lang="en-US" sz="3700" b="1" dirty="0" smtClean="0">
                <a:latin typeface=".VnAvant" pitchFamily="34" charset="0"/>
              </a:rPr>
              <a:t> con </a:t>
            </a:r>
            <a:r>
              <a:rPr lang="en-US" sz="3700" b="1" dirty="0" err="1" smtClean="0">
                <a:latin typeface=".VnAvant" pitchFamily="34" charset="0"/>
              </a:rPr>
              <a:t>vËt</a:t>
            </a:r>
            <a:r>
              <a:rPr lang="en-US" sz="3700" b="1" dirty="0" smtClean="0">
                <a:latin typeface=".VnAvant" pitchFamily="34" charset="0"/>
              </a:rPr>
              <a:t> </a:t>
            </a:r>
            <a:r>
              <a:rPr lang="en-US" sz="3700" b="1" dirty="0" err="1" smtClean="0">
                <a:latin typeface=".VnAvant" pitchFamily="34" charset="0"/>
              </a:rPr>
              <a:t>rÊt</a:t>
            </a:r>
            <a:r>
              <a:rPr lang="en-US" sz="3700" b="1" dirty="0" smtClean="0">
                <a:latin typeface=".VnAvant" pitchFamily="34" charset="0"/>
              </a:rPr>
              <a:t> ®¸</a:t>
            </a:r>
            <a:r>
              <a:rPr lang="en-US" sz="3700" b="1" dirty="0" err="1" smtClean="0">
                <a:latin typeface=".VnAvant" pitchFamily="34" charset="0"/>
              </a:rPr>
              <a:t>ng</a:t>
            </a:r>
            <a:r>
              <a:rPr lang="en-US" sz="3700" b="1" dirty="0" smtClean="0">
                <a:latin typeface=".VnAvant" pitchFamily="34" charset="0"/>
              </a:rPr>
              <a:t> </a:t>
            </a:r>
            <a:r>
              <a:rPr lang="en-US" sz="3700" b="1" dirty="0" err="1" smtClean="0">
                <a:latin typeface=".VnAvant" pitchFamily="34" charset="0"/>
              </a:rPr>
              <a:t>yªu</a:t>
            </a:r>
            <a:r>
              <a:rPr lang="en-US" sz="3700" b="1" dirty="0" smtClean="0">
                <a:latin typeface=".VnAvant" pitchFamily="34" charset="0"/>
              </a:rPr>
              <a:t>. Gµ </a:t>
            </a:r>
            <a:r>
              <a:rPr lang="en-US" sz="3700" b="1" dirty="0" err="1" smtClean="0">
                <a:latin typeface=".VnAvant" pitchFamily="34" charset="0"/>
              </a:rPr>
              <a:t>mÑ</a:t>
            </a:r>
            <a:r>
              <a:rPr lang="en-US" sz="3700" b="1" dirty="0" smtClean="0">
                <a:latin typeface=".VnAvant" pitchFamily="34" charset="0"/>
              </a:rPr>
              <a:t>, gµ con </a:t>
            </a:r>
            <a:r>
              <a:rPr lang="en-US" sz="3700" b="1" dirty="0" err="1" smtClean="0">
                <a:latin typeface=".VnAvant" pitchFamily="34" charset="0"/>
              </a:rPr>
              <a:t>rÝu</a:t>
            </a:r>
            <a:r>
              <a:rPr lang="en-US" sz="3700" b="1" dirty="0" smtClean="0">
                <a:latin typeface=".VnAvant" pitchFamily="34" charset="0"/>
              </a:rPr>
              <a:t> </a:t>
            </a:r>
            <a:r>
              <a:rPr lang="en-US" sz="3700" b="1" dirty="0" err="1" smtClean="0">
                <a:latin typeface=".VnAvant" pitchFamily="34" charset="0"/>
              </a:rPr>
              <a:t>rÝt</a:t>
            </a:r>
            <a:r>
              <a:rPr lang="en-US" sz="3700" b="1" dirty="0" smtClean="0">
                <a:latin typeface=".VnAvant" pitchFamily="34" charset="0"/>
              </a:rPr>
              <a:t>. §«i </a:t>
            </a:r>
            <a:r>
              <a:rPr lang="en-US" sz="3700" b="1" dirty="0" err="1" smtClean="0">
                <a:latin typeface=".VnAvant" pitchFamily="34" charset="0"/>
              </a:rPr>
              <a:t>chim</a:t>
            </a:r>
            <a:r>
              <a:rPr lang="en-US" sz="3700" b="1" dirty="0" smtClean="0">
                <a:latin typeface=".VnAvant" pitchFamily="34" charset="0"/>
              </a:rPr>
              <a:t> </a:t>
            </a:r>
            <a:r>
              <a:rPr lang="en-US" sz="3700" b="1" dirty="0" err="1" smtClean="0">
                <a:latin typeface=".VnAvant" pitchFamily="34" charset="0"/>
              </a:rPr>
              <a:t>kh­ưíu</a:t>
            </a:r>
            <a:r>
              <a:rPr lang="en-US" sz="3700" b="1" dirty="0" smtClean="0">
                <a:latin typeface=".VnAvant" pitchFamily="34" charset="0"/>
              </a:rPr>
              <a:t> </a:t>
            </a:r>
            <a:r>
              <a:rPr lang="en-US" sz="3700" b="1" dirty="0" err="1" smtClean="0">
                <a:latin typeface=".VnAvant" pitchFamily="34" charset="0"/>
              </a:rPr>
              <a:t>hãt</a:t>
            </a:r>
            <a:r>
              <a:rPr lang="en-US" sz="3700" b="1" dirty="0" smtClean="0">
                <a:latin typeface=".VnAvant" pitchFamily="34" charset="0"/>
              </a:rPr>
              <a:t> </a:t>
            </a:r>
            <a:r>
              <a:rPr lang="en-US" sz="3700" b="1" dirty="0" err="1" smtClean="0">
                <a:latin typeface=".VnAvant" pitchFamily="34" charset="0"/>
              </a:rPr>
              <a:t>vang</a:t>
            </a:r>
            <a:r>
              <a:rPr lang="en-US" sz="3700" b="1" dirty="0" smtClean="0">
                <a:latin typeface=".VnAvant" pitchFamily="34" charset="0"/>
              </a:rPr>
              <a:t>. </a:t>
            </a:r>
            <a:r>
              <a:rPr lang="en-US" sz="3700" b="1" dirty="0" err="1" smtClean="0">
                <a:latin typeface=".VnAvant" pitchFamily="34" charset="0"/>
              </a:rPr>
              <a:t>Chó</a:t>
            </a:r>
            <a:r>
              <a:rPr lang="en-US" sz="3700" b="1" dirty="0" smtClean="0">
                <a:latin typeface=".VnAvant" pitchFamily="34" charset="0"/>
              </a:rPr>
              <a:t> </a:t>
            </a:r>
            <a:r>
              <a:rPr lang="en-US" sz="3700" b="1" dirty="0" err="1" smtClean="0">
                <a:latin typeface=".VnAvant" pitchFamily="34" charset="0"/>
              </a:rPr>
              <a:t>mÌo</a:t>
            </a:r>
            <a:r>
              <a:rPr lang="en-US" sz="3700" b="1" dirty="0" smtClean="0">
                <a:latin typeface=".VnAvant" pitchFamily="34" charset="0"/>
              </a:rPr>
              <a:t> </a:t>
            </a:r>
            <a:r>
              <a:rPr lang="en-US" sz="3700" b="1" dirty="0" err="1" smtClean="0">
                <a:latin typeface=".VnAvant" pitchFamily="34" charset="0"/>
              </a:rPr>
              <a:t>cuén</a:t>
            </a:r>
            <a:r>
              <a:rPr lang="en-US" sz="3700" b="1" dirty="0" smtClean="0">
                <a:latin typeface=".VnAvant" pitchFamily="34" charset="0"/>
              </a:rPr>
              <a:t> </a:t>
            </a:r>
            <a:r>
              <a:rPr lang="en-US" sz="3700" b="1" dirty="0" err="1" smtClean="0">
                <a:latin typeface=".VnAvant" pitchFamily="34" charset="0"/>
              </a:rPr>
              <a:t>trßn</a:t>
            </a:r>
            <a:r>
              <a:rPr lang="en-US" sz="3700" b="1" dirty="0" smtClean="0">
                <a:latin typeface=".VnAvant" pitchFamily="34" charset="0"/>
              </a:rPr>
              <a:t> </a:t>
            </a:r>
            <a:r>
              <a:rPr lang="en-US" sz="3700" b="1" dirty="0" err="1" smtClean="0">
                <a:latin typeface=".VnAvant" pitchFamily="34" charset="0"/>
              </a:rPr>
              <a:t>s­ưëi</a:t>
            </a:r>
            <a:r>
              <a:rPr lang="en-US" sz="3700" b="1" dirty="0" smtClean="0">
                <a:latin typeface=".VnAvant" pitchFamily="34" charset="0"/>
              </a:rPr>
              <a:t> n¾ng </a:t>
            </a:r>
            <a:r>
              <a:rPr lang="en-US" sz="3700" b="1" dirty="0" err="1" smtClean="0">
                <a:latin typeface=".VnAvant" pitchFamily="34" charset="0"/>
              </a:rPr>
              <a:t>bªn</a:t>
            </a:r>
            <a:r>
              <a:rPr lang="en-US" sz="3700" b="1" dirty="0" smtClean="0">
                <a:latin typeface=".VnAvant" pitchFamily="34" charset="0"/>
              </a:rPr>
              <a:t> </a:t>
            </a:r>
            <a:r>
              <a:rPr lang="en-US" sz="3700" b="1" dirty="0" err="1" smtClean="0">
                <a:latin typeface=".VnAvant" pitchFamily="34" charset="0"/>
              </a:rPr>
              <a:t>thÒm</a:t>
            </a:r>
            <a:r>
              <a:rPr lang="en-US" sz="3700" b="1" dirty="0" smtClean="0">
                <a:latin typeface=".VnAvant" pitchFamily="34" charset="0"/>
              </a:rPr>
              <a:t>.</a:t>
            </a:r>
            <a:endParaRPr lang="en-US" sz="3700" b="1" dirty="0">
              <a:latin typeface=".VnAvant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47750" y="685800"/>
            <a:ext cx="53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r>
              <a:rPr lang="en-US" sz="2800" b="1" dirty="0" smtClean="0">
                <a:solidFill>
                  <a:srgbClr val="FF0000"/>
                </a:solidFill>
              </a:rPr>
              <a:t>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itle 5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533400" y="1371600"/>
            <a:ext cx="68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514600" y="1828800"/>
            <a:ext cx="53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171700" y="2371070"/>
            <a:ext cx="53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581400" y="2918430"/>
            <a:ext cx="53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467100" y="4048095"/>
            <a:ext cx="53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943600" y="3441650"/>
            <a:ext cx="53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r>
              <a:rPr lang="en-US" sz="2800" b="1" dirty="0" smtClean="0">
                <a:solidFill>
                  <a:srgbClr val="FF0000"/>
                </a:solidFill>
              </a:rPr>
              <a:t>6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247900" y="4695110"/>
            <a:ext cx="53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</a:rPr>
              <a:t>8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10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/>
      <p:bldP spid="10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OneDrive\NAM HOC 2019- 2020\e TIN\Tap huan Elearning_2018\Minh hoa\Anh\001-6_500_01.png">
            <a:extLst>
              <a:ext uri="{FF2B5EF4-FFF2-40B4-BE49-F238E27FC236}">
                <a16:creationId xmlns:a16="http://schemas.microsoft.com/office/drawing/2014/main" xmlns="" id="{78ED9BA3-D843-4197-B16B-CB061D7D3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616" y="700089"/>
            <a:ext cx="5647135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3">
            <a:extLst>
              <a:ext uri="{FF2B5EF4-FFF2-40B4-BE49-F238E27FC236}">
                <a16:creationId xmlns:a16="http://schemas.microsoft.com/office/drawing/2014/main" xmlns="" id="{458FB854-7680-48DA-A765-071EFCB64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586040"/>
            <a:ext cx="431839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 b="1" dirty="0"/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70731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400" y="152401"/>
            <a:ext cx="19050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   </a:t>
            </a:r>
            <a:r>
              <a:rPr lang="en-US" sz="4400" b="1" dirty="0" err="1" smtClean="0">
                <a:solidFill>
                  <a:schemeClr val="tx1"/>
                </a:solidFill>
                <a:latin typeface=".VnAvant" pitchFamily="34" charset="0"/>
              </a:rPr>
              <a:t>viÕt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228601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" y="2011740"/>
            <a:ext cx="876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HP001 4 hàng 2 ô ly" pitchFamily="34" charset="0"/>
              </a:rPr>
              <a:t>Đôi</a:t>
            </a:r>
            <a:r>
              <a:rPr lang="en-US" sz="6000" dirty="0" smtClean="0">
                <a:latin typeface="HP001 4 hàng 2 ô ly" pitchFamily="34" charset="0"/>
              </a:rPr>
              <a:t> </a:t>
            </a:r>
            <a:r>
              <a:rPr lang="en-US" sz="6000" dirty="0" err="1" smtClean="0">
                <a:latin typeface="HP001 4 hàng 2 ô ly" pitchFamily="34" charset="0"/>
              </a:rPr>
              <a:t>chim</a:t>
            </a:r>
            <a:r>
              <a:rPr lang="en-US" sz="6000" dirty="0" smtClean="0">
                <a:latin typeface="HP001 4 hàng 2 ô ly" pitchFamily="34" charset="0"/>
              </a:rPr>
              <a:t> </a:t>
            </a:r>
            <a:r>
              <a:rPr lang="en-US" sz="6000" dirty="0" err="1" smtClean="0">
                <a:latin typeface="HP001 4 hàng 2 ô ly" pitchFamily="34" charset="0"/>
              </a:rPr>
              <a:t>khướu</a:t>
            </a:r>
            <a:r>
              <a:rPr lang="en-US" sz="6000" dirty="0" smtClean="0">
                <a:latin typeface="HP001 4 hàng 2 ô ly" pitchFamily="34" charset="0"/>
              </a:rPr>
              <a:t> </a:t>
            </a:r>
            <a:r>
              <a:rPr lang="en-US" sz="6000" dirty="0" err="1" smtClean="0">
                <a:latin typeface="HP001 4 hàng 2 ô ly" pitchFamily="34" charset="0"/>
              </a:rPr>
              <a:t>hót</a:t>
            </a:r>
            <a:r>
              <a:rPr lang="en-US" sz="6000" dirty="0" smtClean="0">
                <a:latin typeface="HP001 4 hàng 2 ô ly" pitchFamily="34" charset="0"/>
              </a:rPr>
              <a:t> </a:t>
            </a:r>
            <a:r>
              <a:rPr lang="en-US" sz="6000" dirty="0" err="1" smtClean="0">
                <a:latin typeface="HP001 4 hàng 2 ô ly" pitchFamily="34" charset="0"/>
              </a:rPr>
              <a:t>vang</a:t>
            </a:r>
            <a:r>
              <a:rPr lang="en-US" sz="6000" dirty="0" smtClean="0">
                <a:latin typeface="HP001 4 hàng 2 ô ly" pitchFamily="34" charset="0"/>
              </a:rPr>
              <a:t>.</a:t>
            </a:r>
            <a:endParaRPr lang="en-US" sz="6000" dirty="0">
              <a:latin typeface="HP001 4 hàng 2 ô l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7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a da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1000" y="3352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altLang="en-US" sz="11700" b="1" dirty="0" err="1" smtClean="0">
                <a:solidFill>
                  <a:schemeClr val="tx1"/>
                </a:solidFill>
                <a:latin typeface=".VnTimeH" pitchFamily="34" charset="0"/>
              </a:rPr>
              <a:t>TiÕt</a:t>
            </a:r>
            <a:r>
              <a:rPr lang="en-US" altLang="en-US" sz="11700" b="1" dirty="0" smtClean="0">
                <a:solidFill>
                  <a:schemeClr val="tx1"/>
                </a:solidFill>
                <a:latin typeface=".VnTimeH" pitchFamily="34" charset="0"/>
              </a:rPr>
              <a:t> 2</a:t>
            </a:r>
            <a:br>
              <a:rPr lang="en-US" altLang="en-US" sz="11700" b="1" dirty="0" smtClean="0">
                <a:solidFill>
                  <a:schemeClr val="tx1"/>
                </a:solidFill>
                <a:latin typeface=".VnTimeH" pitchFamily="34" charset="0"/>
              </a:rPr>
            </a:br>
            <a:endParaRPr lang="en-US" altLang="en-US" sz="11700" b="1" dirty="0" smtClean="0">
              <a:solidFill>
                <a:schemeClr val="tx1"/>
              </a:solidFill>
              <a:latin typeface=".VnTime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51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134</Words>
  <Application>Microsoft Office PowerPoint</Application>
  <PresentationFormat>On-screen Show (4:3)</PresentationFormat>
  <Paragraphs>36</Paragraphs>
  <Slides>15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</vt:lpstr>
      <vt:lpstr>PowerPoint Presentation</vt:lpstr>
      <vt:lpstr>PowerPoint Presentation</vt:lpstr>
      <vt:lpstr>TiÕt 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5</cp:revision>
  <dcterms:created xsi:type="dcterms:W3CDTF">2020-12-11T04:05:33Z</dcterms:created>
  <dcterms:modified xsi:type="dcterms:W3CDTF">2020-12-11T05:41:29Z</dcterms:modified>
</cp:coreProperties>
</file>